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78" r:id="rId3"/>
    <p:sldId id="279" r:id="rId4"/>
    <p:sldId id="280" r:id="rId5"/>
    <p:sldId id="281" r:id="rId6"/>
    <p:sldId id="28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1A46D-DFB0-0340-ED86-3427FA0BA9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A94281-D597-9BE3-89D6-2FE5EB7256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0C5F4F-7E7C-D976-3288-BF59424DB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2C7F-ED75-4C39-89A0-E3E7E3D29366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93362C-2348-B0B8-1741-B243984DB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0E2709-C4A7-6B2D-86F1-2931FEA0E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575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2294E-0C3F-A730-6E54-C165407E7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CF8F43-9170-CABB-2B0C-BABA6A1DE2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12BC24-9E8D-A494-D67D-C8F1C831C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2C7F-ED75-4C39-89A0-E3E7E3D29366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15FE85-7E1D-72FC-58EF-C7DC1B5C2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1201D7-096A-7E95-422C-FCE0CDA13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43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C55A7E-1646-897B-0AB6-316BBF7A2E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ED64A2-7411-E321-5BEE-CFC0E4657C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1FB258-FC71-1D41-CA78-0185C669E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2C7F-ED75-4C39-89A0-E3E7E3D29366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0E1904-8612-5B2A-6211-81CAD3FAC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D2E8E1-74DD-FCA0-DCCC-E17B6093A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963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F64EB-3F75-5E6F-62F0-A33ED48A6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6720EC-3BD5-435B-B77F-A1A5BC7A05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0ECF98-71F4-22F9-EC41-5C4A2CA08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2C7F-ED75-4C39-89A0-E3E7E3D29366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CC4AC-D5AE-0350-8DCA-AFAB639C9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9189CA-9E94-7CF8-3C5F-604D02469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458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0F09B-CAF7-7038-81B1-A3A2A5007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A936A7-1AB6-249D-7C48-18B8DE9A9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B2D44A-4229-8B1E-9DC9-DDD223F5E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2C7F-ED75-4C39-89A0-E3E7E3D29366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C299A-A66F-26F1-8AC6-9DD68D5FC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BEA2AB-2CB3-699E-C6CE-6D7A08AD2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733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E87C8-C318-6BD5-512F-5D39C7B5C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47705F-B8B3-6457-5CB3-2F65F66719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FCA3CD-EE7C-5887-A466-61AA9884A7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224431-1C33-B3C8-66DD-62469465F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2C7F-ED75-4C39-89A0-E3E7E3D29366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0E3814-E667-1BD7-155F-6EDFF35EB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790223-D589-24BF-59DE-CD07131F8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226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49F13-1CD3-79AB-4519-B79B90860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DD314C-72A7-DF21-BDC9-C988976A1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0032FD-206E-BCF9-2960-41EE9B397A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BC3D55-8976-5D1D-29D6-ACB338287B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EF0AFF-32F7-5463-D5CE-A2E81854B4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9ADEB5-28B0-C221-892F-0AA981108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2C7F-ED75-4C39-89A0-E3E7E3D29366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EC0719-1C3B-303B-1CBD-6185731F0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180379-D799-0767-6C2B-E778CB7DF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897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7CC4C-9931-3990-F725-EEF1CBFF6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7A3225-ED12-016B-96BA-14349F220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2C7F-ED75-4C39-89A0-E3E7E3D29366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829012-EE54-8377-4881-CA75707B5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71F80F-CBA4-3CAB-3CA3-C3528FF40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513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9073DE-3969-F4C5-F530-6457210E3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2C7F-ED75-4C39-89A0-E3E7E3D29366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3B2884-2772-54CF-EDE2-AFE04B683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2CC112-8298-AC36-96A7-7C2F1FAB4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832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EAC86-F73E-C99A-3C3C-4F8F9D2C5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1AA1E-7BAB-7EB7-3983-8B81846704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FFD00B-0F33-9B5D-949C-A49AEAE122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1FB739-BD18-6DB0-2119-12F48F949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2C7F-ED75-4C39-89A0-E3E7E3D29366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F268EC-1303-B9FE-B344-F59BF040A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321DE-6FB9-6E5C-2407-E745E49D3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25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841A2-52B4-0D7E-2747-559D8B213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4467DE-EB6B-9009-B876-9FCA6B9279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960523-BCE5-D663-0A27-B8051920D0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C26DD5-7DBF-6A2E-2DDA-10C3B2574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2C7F-ED75-4C39-89A0-E3E7E3D29366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F260D7-505A-DC53-25E2-737A99482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CF4260-3685-24E5-C053-FBA3D9550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51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F79264-88CF-73FD-27DF-A9300BC83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A6F43F-FE9A-9E60-ADFA-59AFC89148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35561-E0E0-ECB1-ACBC-6238626962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C2C7F-ED75-4C39-89A0-E3E7E3D29366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C407A7-E174-1C30-6CAF-B4FBF379D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FDD866-F3F1-E12C-2EE9-CD23F5BD69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4B37A-7540-4199-8E0A-FC024C1B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285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80CAE6B-3D7A-F1B4-A385-D769E2FDE2B4}"/>
              </a:ext>
            </a:extLst>
          </p:cNvPr>
          <p:cNvSpPr txBox="1"/>
          <p:nvPr/>
        </p:nvSpPr>
        <p:spPr>
          <a:xfrm>
            <a:off x="1009429" y="4316004"/>
            <a:ext cx="101731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5400" dirty="0">
                <a:solidFill>
                  <a:schemeClr val="bg1"/>
                </a:solidFill>
                <a:cs typeface="B Titr" panose="00000700000000000000" pitchFamily="2" charset="-78"/>
              </a:rPr>
              <a:t>معرفی اعضای هیات علمی فیزیوتراپی دانشگاه علوم پزشکی مشهد</a:t>
            </a:r>
            <a:endParaRPr lang="en-US" sz="54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C29B5DAD-0776-F355-3E8E-506ECC38F2AF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33559" y="484940"/>
            <a:ext cx="3324881" cy="3353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987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5A0AE8B-E558-D559-9ECD-0847F557F9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8D0D644-710D-11BF-4E93-6FE00627393A}"/>
              </a:ext>
            </a:extLst>
          </p:cNvPr>
          <p:cNvSpPr txBox="1"/>
          <p:nvPr/>
        </p:nvSpPr>
        <p:spPr>
          <a:xfrm rot="16200000">
            <a:off x="5527277" y="2826992"/>
            <a:ext cx="3647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>
                <a:solidFill>
                  <a:schemeClr val="bg1"/>
                </a:solidFill>
              </a:rPr>
              <a:t>___________________________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E28BF54-881B-8385-BC92-4010DDC41556}"/>
              </a:ext>
            </a:extLst>
          </p:cNvPr>
          <p:cNvSpPr txBox="1"/>
          <p:nvPr/>
        </p:nvSpPr>
        <p:spPr>
          <a:xfrm>
            <a:off x="1663548" y="2226828"/>
            <a:ext cx="55026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3200" dirty="0">
                <a:solidFill>
                  <a:schemeClr val="bg1"/>
                </a:solidFill>
                <a:cs typeface="B Titr" panose="00000700000000000000" pitchFamily="2" charset="-78"/>
              </a:rPr>
              <a:t>دکتر حسین رفسنجانی ده قاضی</a:t>
            </a:r>
          </a:p>
          <a:p>
            <a:pPr algn="r" rtl="1"/>
            <a:endParaRPr lang="fa-IR" sz="3200" dirty="0">
              <a:solidFill>
                <a:schemeClr val="bg1"/>
              </a:solidFill>
              <a:cs typeface="B Titr" panose="00000700000000000000" pitchFamily="2" charset="-78"/>
            </a:endParaRPr>
          </a:p>
          <a:p>
            <a:pPr algn="r" rtl="1"/>
            <a:r>
              <a:rPr lang="fa-IR" sz="3200" dirty="0">
                <a:solidFill>
                  <a:schemeClr val="bg1"/>
                </a:solidFill>
                <a:cs typeface="B Titr" panose="00000700000000000000" pitchFamily="2" charset="-78"/>
              </a:rPr>
              <a:t>استادیار دانشگاه علوم پزشکی مشهد</a:t>
            </a:r>
            <a:endParaRPr lang="en-US" sz="32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82B74C3-5BAD-959A-5BD0-4AA66D9DA8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122" y="1841741"/>
            <a:ext cx="1876425" cy="233983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03344" y="4435124"/>
            <a:ext cx="51145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>
                <a:solidFill>
                  <a:schemeClr val="bg1"/>
                </a:solidFill>
                <a:cs typeface="B Titr" panose="00000700000000000000" pitchFamily="2" charset="-78"/>
              </a:rPr>
              <a:t>تعداد پایان نامه تحت راهنمایی و مشاوره: </a:t>
            </a:r>
            <a:r>
              <a:rPr lang="fa-IR" sz="2000" dirty="0" smtClean="0">
                <a:solidFill>
                  <a:schemeClr val="bg1"/>
                </a:solidFill>
                <a:cs typeface="B Titr" panose="00000700000000000000" pitchFamily="2" charset="-78"/>
              </a:rPr>
              <a:t>4</a:t>
            </a:r>
            <a:endParaRPr lang="en-US" sz="20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3864" y="5301234"/>
            <a:ext cx="29193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>
                <a:solidFill>
                  <a:schemeClr val="bg1"/>
                </a:solidFill>
                <a:cs typeface="B Titr" panose="00000700000000000000" pitchFamily="2" charset="-78"/>
              </a:rPr>
              <a:t>تعداد مقالات </a:t>
            </a:r>
            <a:r>
              <a:rPr lang="en-US" sz="2000" dirty="0">
                <a:solidFill>
                  <a:schemeClr val="bg1"/>
                </a:solidFill>
                <a:cs typeface="B Titr" panose="00000700000000000000" pitchFamily="2" charset="-78"/>
              </a:rPr>
              <a:t>ISI</a:t>
            </a:r>
            <a:r>
              <a:rPr lang="fa-IR" sz="2000" dirty="0">
                <a:solidFill>
                  <a:schemeClr val="bg1"/>
                </a:solidFill>
                <a:cs typeface="B Titr" panose="00000700000000000000" pitchFamily="2" charset="-78"/>
              </a:rPr>
              <a:t>:</a:t>
            </a:r>
            <a:r>
              <a:rPr lang="en-US" sz="2000" dirty="0">
                <a:solidFill>
                  <a:schemeClr val="bg1"/>
                </a:solidFill>
                <a:cs typeface="B Titr" panose="00000700000000000000" pitchFamily="2" charset="-78"/>
              </a:rPr>
              <a:t> </a:t>
            </a:r>
            <a:r>
              <a:rPr lang="fa-IR" sz="2000" dirty="0" smtClean="0">
                <a:solidFill>
                  <a:schemeClr val="bg1"/>
                </a:solidFill>
                <a:cs typeface="B Titr" panose="00000700000000000000" pitchFamily="2" charset="-78"/>
              </a:rPr>
              <a:t>0</a:t>
            </a:r>
            <a:endParaRPr lang="fa-IR" sz="2000" dirty="0">
              <a:solidFill>
                <a:schemeClr val="bg1"/>
              </a:solidFill>
              <a:cs typeface="B Titr" panose="00000700000000000000" pitchFamily="2" charset="-78"/>
            </a:endParaRPr>
          </a:p>
          <a:p>
            <a:pPr algn="r" rtl="1"/>
            <a:endParaRPr lang="fa-IR" sz="2000" dirty="0">
              <a:solidFill>
                <a:schemeClr val="bg1"/>
              </a:solidFill>
              <a:cs typeface="B Titr" panose="00000700000000000000" pitchFamily="2" charset="-78"/>
            </a:endParaRPr>
          </a:p>
          <a:p>
            <a:pPr algn="r" rtl="1"/>
            <a:r>
              <a:rPr lang="fa-IR" sz="2000" dirty="0">
                <a:solidFill>
                  <a:schemeClr val="bg1"/>
                </a:solidFill>
                <a:cs typeface="B Titr" panose="00000700000000000000" pitchFamily="2" charset="-78"/>
              </a:rPr>
              <a:t>تعداد مقالات </a:t>
            </a:r>
            <a:r>
              <a:rPr lang="en-US" sz="2000" dirty="0">
                <a:solidFill>
                  <a:schemeClr val="bg1"/>
                </a:solidFill>
                <a:cs typeface="B Titr" panose="00000700000000000000" pitchFamily="2" charset="-78"/>
              </a:rPr>
              <a:t>PubMed</a:t>
            </a:r>
            <a:r>
              <a:rPr lang="fa-IR" sz="2000" dirty="0">
                <a:solidFill>
                  <a:schemeClr val="bg1"/>
                </a:solidFill>
                <a:cs typeface="B Titr" panose="00000700000000000000" pitchFamily="2" charset="-78"/>
              </a:rPr>
              <a:t>:</a:t>
            </a:r>
            <a:r>
              <a:rPr lang="en-US" sz="2000" dirty="0">
                <a:solidFill>
                  <a:schemeClr val="bg1"/>
                </a:solidFill>
                <a:cs typeface="B Titr" panose="00000700000000000000" pitchFamily="2" charset="-78"/>
              </a:rPr>
              <a:t> </a:t>
            </a:r>
            <a:r>
              <a:rPr lang="fa-IR" sz="2000" dirty="0" smtClean="0">
                <a:solidFill>
                  <a:schemeClr val="bg1"/>
                </a:solidFill>
                <a:cs typeface="B Titr" panose="00000700000000000000" pitchFamily="2" charset="-78"/>
              </a:rPr>
              <a:t>0</a:t>
            </a:r>
            <a:r>
              <a:rPr lang="en-US" sz="2000" dirty="0" smtClean="0">
                <a:solidFill>
                  <a:schemeClr val="bg1"/>
                </a:solidFill>
                <a:cs typeface="B Titr" panose="00000700000000000000" pitchFamily="2" charset="-78"/>
              </a:rPr>
              <a:t> </a:t>
            </a:r>
            <a:r>
              <a:rPr lang="fa-IR" sz="2000" dirty="0" smtClean="0">
                <a:solidFill>
                  <a:schemeClr val="bg1"/>
                </a:solidFill>
                <a:cs typeface="B Titr" panose="00000700000000000000" pitchFamily="2" charset="-78"/>
              </a:rPr>
              <a:t> </a:t>
            </a:r>
            <a:endParaRPr lang="en-US" sz="20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054413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BFFEE29-EA59-BF59-525C-869116851C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ircle: Hollow 11">
            <a:extLst>
              <a:ext uri="{FF2B5EF4-FFF2-40B4-BE49-F238E27FC236}">
                <a16:creationId xmlns:a16="http://schemas.microsoft.com/office/drawing/2014/main" id="{CBDBD3F1-F33C-12AA-4470-1AA5C9FFDED5}"/>
              </a:ext>
            </a:extLst>
          </p:cNvPr>
          <p:cNvSpPr/>
          <p:nvPr/>
        </p:nvSpPr>
        <p:spPr>
          <a:xfrm>
            <a:off x="5464628" y="2850243"/>
            <a:ext cx="1262743" cy="1157514"/>
          </a:xfrm>
          <a:prstGeom prst="donut">
            <a:avLst>
              <a:gd name="adj" fmla="val 9883"/>
            </a:avLst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Block Arc 12">
            <a:extLst>
              <a:ext uri="{FF2B5EF4-FFF2-40B4-BE49-F238E27FC236}">
                <a16:creationId xmlns:a16="http://schemas.microsoft.com/office/drawing/2014/main" id="{E2981AED-2AEC-9CD7-85DD-ACC0992416B9}"/>
              </a:ext>
            </a:extLst>
          </p:cNvPr>
          <p:cNvSpPr/>
          <p:nvPr/>
        </p:nvSpPr>
        <p:spPr>
          <a:xfrm>
            <a:off x="5464628" y="2850242"/>
            <a:ext cx="1850572" cy="1644639"/>
          </a:xfrm>
          <a:prstGeom prst="blockArc">
            <a:avLst>
              <a:gd name="adj1" fmla="val 10516800"/>
              <a:gd name="adj2" fmla="val 16231721"/>
              <a:gd name="adj3" fmla="val 9391"/>
            </a:avLst>
          </a:prstGeom>
          <a:solidFill>
            <a:srgbClr val="92D05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275902B-11A6-1EA6-766D-039282F81E5A}"/>
              </a:ext>
            </a:extLst>
          </p:cNvPr>
          <p:cNvSpPr/>
          <p:nvPr/>
        </p:nvSpPr>
        <p:spPr>
          <a:xfrm>
            <a:off x="5754912" y="3113314"/>
            <a:ext cx="999735" cy="897075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65F0A86B-D55A-A2BF-A510-3F112DB56D57}"/>
              </a:ext>
            </a:extLst>
          </p:cNvPr>
          <p:cNvSpPr/>
          <p:nvPr/>
        </p:nvSpPr>
        <p:spPr>
          <a:xfrm>
            <a:off x="1001485" y="708478"/>
            <a:ext cx="7466100" cy="3985286"/>
          </a:xfrm>
          <a:custGeom>
            <a:avLst/>
            <a:gdLst>
              <a:gd name="connsiteX0" fmla="*/ 177213 w 5094514"/>
              <a:gd name="connsiteY0" fmla="*/ 0 h 2804886"/>
              <a:gd name="connsiteX1" fmla="*/ 4917301 w 5094514"/>
              <a:gd name="connsiteY1" fmla="*/ 0 h 2804886"/>
              <a:gd name="connsiteX2" fmla="*/ 5094514 w 5094514"/>
              <a:gd name="connsiteY2" fmla="*/ 177213 h 2804886"/>
              <a:gd name="connsiteX3" fmla="*/ 5094514 w 5094514"/>
              <a:gd name="connsiteY3" fmla="*/ 2028372 h 2804886"/>
              <a:gd name="connsiteX4" fmla="*/ 4238171 w 5094514"/>
              <a:gd name="connsiteY4" fmla="*/ 2804886 h 2804886"/>
              <a:gd name="connsiteX5" fmla="*/ 177213 w 5094514"/>
              <a:gd name="connsiteY5" fmla="*/ 2804886 h 2804886"/>
              <a:gd name="connsiteX6" fmla="*/ 0 w 5094514"/>
              <a:gd name="connsiteY6" fmla="*/ 2627673 h 2804886"/>
              <a:gd name="connsiteX7" fmla="*/ 0 w 5094514"/>
              <a:gd name="connsiteY7" fmla="*/ 177213 h 2804886"/>
              <a:gd name="connsiteX8" fmla="*/ 177213 w 5094514"/>
              <a:gd name="connsiteY8" fmla="*/ 0 h 2804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094514" h="2804886">
                <a:moveTo>
                  <a:pt x="177213" y="0"/>
                </a:moveTo>
                <a:lnTo>
                  <a:pt x="4917301" y="0"/>
                </a:lnTo>
                <a:cubicBezTo>
                  <a:pt x="5015173" y="0"/>
                  <a:pt x="5094514" y="79341"/>
                  <a:pt x="5094514" y="177213"/>
                </a:cubicBezTo>
                <a:lnTo>
                  <a:pt x="5094514" y="2028372"/>
                </a:lnTo>
                <a:cubicBezTo>
                  <a:pt x="4621569" y="2028372"/>
                  <a:pt x="4238171" y="2376029"/>
                  <a:pt x="4238171" y="2804886"/>
                </a:cubicBezTo>
                <a:lnTo>
                  <a:pt x="177213" y="2804886"/>
                </a:lnTo>
                <a:cubicBezTo>
                  <a:pt x="79341" y="2804886"/>
                  <a:pt x="0" y="2725545"/>
                  <a:pt x="0" y="2627673"/>
                </a:cubicBezTo>
                <a:lnTo>
                  <a:pt x="0" y="177213"/>
                </a:lnTo>
                <a:cubicBezTo>
                  <a:pt x="0" y="79341"/>
                  <a:pt x="79341" y="0"/>
                  <a:pt x="177213" y="0"/>
                </a:cubicBezTo>
                <a:close/>
              </a:path>
            </a:pathLst>
          </a:custGeom>
          <a:solidFill>
            <a:srgbClr val="92D05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r"/>
            <a:endParaRPr lang="fa-IR" sz="32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3D1E02A-7EA7-7074-9CAF-21AE1FA24B96}"/>
              </a:ext>
            </a:extLst>
          </p:cNvPr>
          <p:cNvSpPr txBox="1"/>
          <p:nvPr/>
        </p:nvSpPr>
        <p:spPr>
          <a:xfrm>
            <a:off x="1153551" y="779304"/>
            <a:ext cx="16881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Scopus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03851C6-9DF9-9D7A-F2E8-DCC9B17FCFB3}"/>
              </a:ext>
            </a:extLst>
          </p:cNvPr>
          <p:cNvSpPr txBox="1"/>
          <p:nvPr/>
        </p:nvSpPr>
        <p:spPr>
          <a:xfrm>
            <a:off x="1157234" y="1250777"/>
            <a:ext cx="700959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800" dirty="0">
                <a:cs typeface="B Nazanin" panose="00000400000000000000" pitchFamily="2" charset="-78"/>
              </a:rPr>
              <a:t>تعداد مقالات : 1</a:t>
            </a:r>
          </a:p>
          <a:p>
            <a:pPr algn="r" rtl="1"/>
            <a:r>
              <a:rPr lang="en-US" sz="2800" dirty="0">
                <a:cs typeface="B Nazanin" panose="00000400000000000000" pitchFamily="2" charset="-78"/>
              </a:rPr>
              <a:t>H-index</a:t>
            </a:r>
            <a:r>
              <a:rPr lang="fa-IR" sz="2800" dirty="0">
                <a:cs typeface="B Nazanin" panose="00000400000000000000" pitchFamily="2" charset="-78"/>
              </a:rPr>
              <a:t> : 1</a:t>
            </a:r>
          </a:p>
          <a:p>
            <a:pPr algn="r" rtl="1"/>
            <a:r>
              <a:rPr lang="fa-IR" sz="2800" dirty="0">
                <a:cs typeface="B Nazanin" panose="00000400000000000000" pitchFamily="2" charset="-78"/>
              </a:rPr>
              <a:t>مقالات نویسنده اول : 1</a:t>
            </a:r>
          </a:p>
          <a:p>
            <a:pPr algn="r" rtl="1"/>
            <a:r>
              <a:rPr lang="fa-IR" sz="2800" dirty="0">
                <a:cs typeface="B Nazanin" panose="00000400000000000000" pitchFamily="2" charset="-78"/>
              </a:rPr>
              <a:t>مقالات نویسنده مسئول : 0 </a:t>
            </a:r>
          </a:p>
          <a:p>
            <a:pPr algn="r" rtl="1"/>
            <a:r>
              <a:rPr lang="fa-IR" sz="2800" dirty="0">
                <a:cs typeface="B Nazanin" panose="00000400000000000000" pitchFamily="2" charset="-78"/>
              </a:rPr>
              <a:t>مقالات بین المللی : 1</a:t>
            </a:r>
            <a:endParaRPr lang="en-US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290736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8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CAA17BF-CBDC-CEA2-C964-94579A6559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ircle: Hollow 11">
            <a:extLst>
              <a:ext uri="{FF2B5EF4-FFF2-40B4-BE49-F238E27FC236}">
                <a16:creationId xmlns:a16="http://schemas.microsoft.com/office/drawing/2014/main" id="{64D70E4E-E8E6-BE2F-18A1-CF7E79B1B2D1}"/>
              </a:ext>
            </a:extLst>
          </p:cNvPr>
          <p:cNvSpPr/>
          <p:nvPr/>
        </p:nvSpPr>
        <p:spPr>
          <a:xfrm>
            <a:off x="5464628" y="2850243"/>
            <a:ext cx="1262743" cy="1157514"/>
          </a:xfrm>
          <a:prstGeom prst="donut">
            <a:avLst>
              <a:gd name="adj" fmla="val 9883"/>
            </a:avLst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Block Arc 12">
            <a:extLst>
              <a:ext uri="{FF2B5EF4-FFF2-40B4-BE49-F238E27FC236}">
                <a16:creationId xmlns:a16="http://schemas.microsoft.com/office/drawing/2014/main" id="{83525CD8-AE1D-84F2-80B9-1EE8ED003BBF}"/>
              </a:ext>
            </a:extLst>
          </p:cNvPr>
          <p:cNvSpPr/>
          <p:nvPr/>
        </p:nvSpPr>
        <p:spPr>
          <a:xfrm flipH="1">
            <a:off x="4417763" y="2850243"/>
            <a:ext cx="2309607" cy="2338702"/>
          </a:xfrm>
          <a:prstGeom prst="blockArc">
            <a:avLst>
              <a:gd name="adj1" fmla="val 10516800"/>
              <a:gd name="adj2" fmla="val 16231721"/>
              <a:gd name="adj3" fmla="val 9391"/>
            </a:avLst>
          </a:prstGeom>
          <a:solidFill>
            <a:srgbClr val="FFC00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FE800E4-FDFD-7E15-844A-6ED70F3B60EB}"/>
              </a:ext>
            </a:extLst>
          </p:cNvPr>
          <p:cNvSpPr/>
          <p:nvPr/>
        </p:nvSpPr>
        <p:spPr>
          <a:xfrm>
            <a:off x="5189365" y="3113314"/>
            <a:ext cx="1247720" cy="12756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68921BF7-0732-989B-842E-AAA0046387D1}"/>
              </a:ext>
            </a:extLst>
          </p:cNvPr>
          <p:cNvSpPr/>
          <p:nvPr/>
        </p:nvSpPr>
        <p:spPr>
          <a:xfrm flipH="1">
            <a:off x="1872445" y="624112"/>
            <a:ext cx="9318068" cy="5667139"/>
          </a:xfrm>
          <a:custGeom>
            <a:avLst/>
            <a:gdLst>
              <a:gd name="connsiteX0" fmla="*/ 177213 w 5094514"/>
              <a:gd name="connsiteY0" fmla="*/ 0 h 2804886"/>
              <a:gd name="connsiteX1" fmla="*/ 4917301 w 5094514"/>
              <a:gd name="connsiteY1" fmla="*/ 0 h 2804886"/>
              <a:gd name="connsiteX2" fmla="*/ 5094514 w 5094514"/>
              <a:gd name="connsiteY2" fmla="*/ 177213 h 2804886"/>
              <a:gd name="connsiteX3" fmla="*/ 5094514 w 5094514"/>
              <a:gd name="connsiteY3" fmla="*/ 2028372 h 2804886"/>
              <a:gd name="connsiteX4" fmla="*/ 4238171 w 5094514"/>
              <a:gd name="connsiteY4" fmla="*/ 2804886 h 2804886"/>
              <a:gd name="connsiteX5" fmla="*/ 177213 w 5094514"/>
              <a:gd name="connsiteY5" fmla="*/ 2804886 h 2804886"/>
              <a:gd name="connsiteX6" fmla="*/ 0 w 5094514"/>
              <a:gd name="connsiteY6" fmla="*/ 2627673 h 2804886"/>
              <a:gd name="connsiteX7" fmla="*/ 0 w 5094514"/>
              <a:gd name="connsiteY7" fmla="*/ 177213 h 2804886"/>
              <a:gd name="connsiteX8" fmla="*/ 177213 w 5094514"/>
              <a:gd name="connsiteY8" fmla="*/ 0 h 2804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094514" h="2804886">
                <a:moveTo>
                  <a:pt x="177213" y="0"/>
                </a:moveTo>
                <a:lnTo>
                  <a:pt x="4917301" y="0"/>
                </a:lnTo>
                <a:cubicBezTo>
                  <a:pt x="5015173" y="0"/>
                  <a:pt x="5094514" y="79341"/>
                  <a:pt x="5094514" y="177213"/>
                </a:cubicBezTo>
                <a:lnTo>
                  <a:pt x="5094514" y="2028372"/>
                </a:lnTo>
                <a:cubicBezTo>
                  <a:pt x="4621569" y="2028372"/>
                  <a:pt x="4238171" y="2376029"/>
                  <a:pt x="4238171" y="2804886"/>
                </a:cubicBezTo>
                <a:lnTo>
                  <a:pt x="177213" y="2804886"/>
                </a:lnTo>
                <a:cubicBezTo>
                  <a:pt x="79341" y="2804886"/>
                  <a:pt x="0" y="2725545"/>
                  <a:pt x="0" y="2627673"/>
                </a:cubicBezTo>
                <a:lnTo>
                  <a:pt x="0" y="177213"/>
                </a:lnTo>
                <a:cubicBezTo>
                  <a:pt x="0" y="79341"/>
                  <a:pt x="79341" y="0"/>
                  <a:pt x="177213" y="0"/>
                </a:cubicBezTo>
                <a:close/>
              </a:path>
            </a:pathLst>
          </a:custGeom>
          <a:solidFill>
            <a:srgbClr val="FFC00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F20BA6-C51B-197C-6478-BA9CB123ABD0}"/>
              </a:ext>
            </a:extLst>
          </p:cNvPr>
          <p:cNvSpPr txBox="1"/>
          <p:nvPr/>
        </p:nvSpPr>
        <p:spPr>
          <a:xfrm>
            <a:off x="1872445" y="827507"/>
            <a:ext cx="45028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Google </a:t>
            </a:r>
            <a:r>
              <a:rPr lang="en-US" sz="4000" b="1" dirty="0" smtClean="0">
                <a:solidFill>
                  <a:srgbClr val="FF0000"/>
                </a:solidFill>
              </a:rPr>
              <a:t>Scholar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274452-9242-ED7E-02C4-3185DA1F1F25}"/>
              </a:ext>
            </a:extLst>
          </p:cNvPr>
          <p:cNvSpPr txBox="1"/>
          <p:nvPr/>
        </p:nvSpPr>
        <p:spPr>
          <a:xfrm>
            <a:off x="1481687" y="1627483"/>
            <a:ext cx="922862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4400" dirty="0">
                <a:cs typeface="B Nazanin" panose="00000400000000000000" pitchFamily="2" charset="-78"/>
              </a:rPr>
              <a:t>تعداد مقالات : 9</a:t>
            </a:r>
          </a:p>
          <a:p>
            <a:pPr algn="r" rtl="1"/>
            <a:r>
              <a:rPr lang="en-US" sz="4400" dirty="0">
                <a:cs typeface="B Nazanin" panose="00000400000000000000" pitchFamily="2" charset="-78"/>
              </a:rPr>
              <a:t>H-index</a:t>
            </a:r>
            <a:r>
              <a:rPr lang="fa-IR" sz="4400" dirty="0">
                <a:cs typeface="B Nazanin" panose="00000400000000000000" pitchFamily="2" charset="-78"/>
              </a:rPr>
              <a:t> : 2</a:t>
            </a:r>
          </a:p>
          <a:p>
            <a:pPr algn="r" rtl="1"/>
            <a:r>
              <a:rPr lang="en-US" sz="4400" dirty="0">
                <a:cs typeface="B Nazanin" panose="00000400000000000000" pitchFamily="2" charset="-78"/>
              </a:rPr>
              <a:t>i10-index</a:t>
            </a:r>
            <a:r>
              <a:rPr lang="fa-IR" sz="4400" dirty="0">
                <a:cs typeface="B Nazanin" panose="00000400000000000000" pitchFamily="2" charset="-78"/>
              </a:rPr>
              <a:t> : 1</a:t>
            </a:r>
            <a:endParaRPr lang="en-US" sz="4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511148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8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5574BB6-5C62-0487-A832-970C91A5EF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ircle: Hollow 11">
            <a:extLst>
              <a:ext uri="{FF2B5EF4-FFF2-40B4-BE49-F238E27FC236}">
                <a16:creationId xmlns:a16="http://schemas.microsoft.com/office/drawing/2014/main" id="{971848B8-3045-848E-29E2-9A0D51C29333}"/>
              </a:ext>
            </a:extLst>
          </p:cNvPr>
          <p:cNvSpPr/>
          <p:nvPr/>
        </p:nvSpPr>
        <p:spPr>
          <a:xfrm>
            <a:off x="5464628" y="2850243"/>
            <a:ext cx="1262743" cy="1157514"/>
          </a:xfrm>
          <a:prstGeom prst="donut">
            <a:avLst>
              <a:gd name="adj" fmla="val 9883"/>
            </a:avLst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Block Arc 12">
            <a:extLst>
              <a:ext uri="{FF2B5EF4-FFF2-40B4-BE49-F238E27FC236}">
                <a16:creationId xmlns:a16="http://schemas.microsoft.com/office/drawing/2014/main" id="{7534E2F4-14E6-65B4-3D8B-C5DEE9A63CC3}"/>
              </a:ext>
            </a:extLst>
          </p:cNvPr>
          <p:cNvSpPr/>
          <p:nvPr/>
        </p:nvSpPr>
        <p:spPr>
          <a:xfrm flipH="1" flipV="1">
            <a:off x="5464628" y="2850243"/>
            <a:ext cx="1262743" cy="1157514"/>
          </a:xfrm>
          <a:prstGeom prst="blockArc">
            <a:avLst>
              <a:gd name="adj1" fmla="val 10516800"/>
              <a:gd name="adj2" fmla="val 16231721"/>
              <a:gd name="adj3" fmla="val 9391"/>
            </a:avLst>
          </a:prstGeom>
          <a:solidFill>
            <a:schemeClr val="accent1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0390034-E9E7-D25F-D0D1-3309E0A54B82}"/>
              </a:ext>
            </a:extLst>
          </p:cNvPr>
          <p:cNvSpPr/>
          <p:nvPr/>
        </p:nvSpPr>
        <p:spPr>
          <a:xfrm>
            <a:off x="5754913" y="3113314"/>
            <a:ext cx="682172" cy="631371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9015865-1C44-BC9D-854E-D78CE97B708A}"/>
              </a:ext>
            </a:extLst>
          </p:cNvPr>
          <p:cNvSpPr txBox="1"/>
          <p:nvPr/>
        </p:nvSpPr>
        <p:spPr>
          <a:xfrm>
            <a:off x="7068456" y="3440862"/>
            <a:ext cx="2794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Research areas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36F63D6-32FE-13F0-68D0-234708350E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719" y="1024569"/>
            <a:ext cx="11087196" cy="503434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5218792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8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D089C59-9A8A-FDBA-30B3-94B379049E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ircle: Hollow 11">
            <a:extLst>
              <a:ext uri="{FF2B5EF4-FFF2-40B4-BE49-F238E27FC236}">
                <a16:creationId xmlns:a16="http://schemas.microsoft.com/office/drawing/2014/main" id="{011F3694-6D62-A36E-5C27-9DD8B55B0EAD}"/>
              </a:ext>
            </a:extLst>
          </p:cNvPr>
          <p:cNvSpPr/>
          <p:nvPr/>
        </p:nvSpPr>
        <p:spPr>
          <a:xfrm>
            <a:off x="5464628" y="2850243"/>
            <a:ext cx="1262743" cy="1157514"/>
          </a:xfrm>
          <a:prstGeom prst="donut">
            <a:avLst>
              <a:gd name="adj" fmla="val 9883"/>
            </a:avLst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Block Arc 12">
            <a:extLst>
              <a:ext uri="{FF2B5EF4-FFF2-40B4-BE49-F238E27FC236}">
                <a16:creationId xmlns:a16="http://schemas.microsoft.com/office/drawing/2014/main" id="{B119B287-711F-5A58-FB26-0EBF63CA930C}"/>
              </a:ext>
            </a:extLst>
          </p:cNvPr>
          <p:cNvSpPr/>
          <p:nvPr/>
        </p:nvSpPr>
        <p:spPr>
          <a:xfrm flipV="1">
            <a:off x="4858700" y="1961002"/>
            <a:ext cx="2687854" cy="2322176"/>
          </a:xfrm>
          <a:prstGeom prst="blockArc">
            <a:avLst>
              <a:gd name="adj1" fmla="val 10516800"/>
              <a:gd name="adj2" fmla="val 16231721"/>
              <a:gd name="adj3" fmla="val 9391"/>
            </a:avLst>
          </a:prstGeom>
          <a:solidFill>
            <a:srgbClr val="FF000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FA58136-AC52-58CF-23B9-27D9CA727588}"/>
              </a:ext>
            </a:extLst>
          </p:cNvPr>
          <p:cNvSpPr/>
          <p:nvPr/>
        </p:nvSpPr>
        <p:spPr>
          <a:xfrm>
            <a:off x="5148985" y="2753465"/>
            <a:ext cx="1452060" cy="126664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16DB959A-87BC-A6A1-9DFB-09250E256E4E}"/>
              </a:ext>
            </a:extLst>
          </p:cNvPr>
          <p:cNvSpPr/>
          <p:nvPr/>
        </p:nvSpPr>
        <p:spPr>
          <a:xfrm rot="10800000" flipV="1">
            <a:off x="372124" y="2276687"/>
            <a:ext cx="10844099" cy="4287836"/>
          </a:xfrm>
          <a:custGeom>
            <a:avLst/>
            <a:gdLst>
              <a:gd name="connsiteX0" fmla="*/ 177213 w 5094514"/>
              <a:gd name="connsiteY0" fmla="*/ 0 h 2804886"/>
              <a:gd name="connsiteX1" fmla="*/ 4917301 w 5094514"/>
              <a:gd name="connsiteY1" fmla="*/ 0 h 2804886"/>
              <a:gd name="connsiteX2" fmla="*/ 5094514 w 5094514"/>
              <a:gd name="connsiteY2" fmla="*/ 177213 h 2804886"/>
              <a:gd name="connsiteX3" fmla="*/ 5094514 w 5094514"/>
              <a:gd name="connsiteY3" fmla="*/ 2028372 h 2804886"/>
              <a:gd name="connsiteX4" fmla="*/ 4238171 w 5094514"/>
              <a:gd name="connsiteY4" fmla="*/ 2804886 h 2804886"/>
              <a:gd name="connsiteX5" fmla="*/ 177213 w 5094514"/>
              <a:gd name="connsiteY5" fmla="*/ 2804886 h 2804886"/>
              <a:gd name="connsiteX6" fmla="*/ 0 w 5094514"/>
              <a:gd name="connsiteY6" fmla="*/ 2627673 h 2804886"/>
              <a:gd name="connsiteX7" fmla="*/ 0 w 5094514"/>
              <a:gd name="connsiteY7" fmla="*/ 177213 h 2804886"/>
              <a:gd name="connsiteX8" fmla="*/ 177213 w 5094514"/>
              <a:gd name="connsiteY8" fmla="*/ 0 h 2804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094514" h="2804886">
                <a:moveTo>
                  <a:pt x="177213" y="0"/>
                </a:moveTo>
                <a:lnTo>
                  <a:pt x="4917301" y="0"/>
                </a:lnTo>
                <a:cubicBezTo>
                  <a:pt x="5015173" y="0"/>
                  <a:pt x="5094514" y="79341"/>
                  <a:pt x="5094514" y="177213"/>
                </a:cubicBezTo>
                <a:lnTo>
                  <a:pt x="5094514" y="2028372"/>
                </a:lnTo>
                <a:cubicBezTo>
                  <a:pt x="4621569" y="2028372"/>
                  <a:pt x="4238171" y="2376029"/>
                  <a:pt x="4238171" y="2804886"/>
                </a:cubicBezTo>
                <a:lnTo>
                  <a:pt x="177213" y="2804886"/>
                </a:lnTo>
                <a:cubicBezTo>
                  <a:pt x="79341" y="2804886"/>
                  <a:pt x="0" y="2725545"/>
                  <a:pt x="0" y="2627673"/>
                </a:cubicBezTo>
                <a:lnTo>
                  <a:pt x="0" y="177213"/>
                </a:lnTo>
                <a:cubicBezTo>
                  <a:pt x="0" y="79341"/>
                  <a:pt x="79341" y="0"/>
                  <a:pt x="177213" y="0"/>
                </a:cubicBezTo>
                <a:close/>
              </a:path>
            </a:pathLst>
          </a:custGeom>
          <a:solidFill>
            <a:srgbClr val="FF000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fa-IR" sz="3200" dirty="0" smtClean="0">
                <a:cs typeface="B Nazanin" panose="00000400000000000000" pitchFamily="2" charset="-78"/>
              </a:rPr>
              <a:t>طراحی </a:t>
            </a:r>
            <a:r>
              <a:rPr lang="fa-IR" sz="3200" dirty="0">
                <a:cs typeface="B Nazanin" panose="00000400000000000000" pitchFamily="2" charset="-78"/>
              </a:rPr>
              <a:t>و ارزیابی سامانه های خود – ارجاعی مبتنی بر هوش مصنوعی در حوزه فیزیوتراپی</a:t>
            </a:r>
          </a:p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fa-IR" sz="3200" dirty="0">
                <a:cs typeface="B Nazanin" panose="00000400000000000000" pitchFamily="2" charset="-78"/>
              </a:rPr>
              <a:t> ارتباط سنجی بین شاخص های کمی  و کیفی بدست آمده از سونوگرافی عضلات با شاخص های سطوح ناتوانی و درد </a:t>
            </a:r>
          </a:p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fa-IR" sz="3200" dirty="0">
                <a:cs typeface="B Nazanin" panose="00000400000000000000" pitchFamily="2" charset="-78"/>
              </a:rPr>
              <a:t>بررسی دامین عملکردهای شناختی و کنترل پاسچر در پیشگیری و برگشت به ورزش ورزشکاران</a:t>
            </a:r>
          </a:p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fa-IR" sz="3200" dirty="0">
                <a:cs typeface="B Nazanin" panose="00000400000000000000" pitchFamily="2" charset="-78"/>
              </a:rPr>
              <a:t>بررسی اثر افزوده تکنکیهای منوال تراپی مبتنی بر حرکت ترجیحی به تمرین درمانی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9DE6E34-65F6-1012-5CB5-122D4A83F5C3}"/>
              </a:ext>
            </a:extLst>
          </p:cNvPr>
          <p:cNvSpPr txBox="1"/>
          <p:nvPr/>
        </p:nvSpPr>
        <p:spPr>
          <a:xfrm>
            <a:off x="6090548" y="1253116"/>
            <a:ext cx="29120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4000" dirty="0">
                <a:solidFill>
                  <a:schemeClr val="bg1"/>
                </a:solidFill>
                <a:cs typeface="B Titr" panose="00000700000000000000" pitchFamily="2" charset="-78"/>
              </a:rPr>
              <a:t>علائق پژوهشی</a:t>
            </a:r>
            <a:endParaRPr lang="en-US" sz="40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sp>
        <p:nvSpPr>
          <p:cNvPr id="7" name="Block Arc 6">
            <a:extLst>
              <a:ext uri="{FF2B5EF4-FFF2-40B4-BE49-F238E27FC236}">
                <a16:creationId xmlns:a16="http://schemas.microsoft.com/office/drawing/2014/main" id="{EFD4541A-2280-40B5-383A-82A6D7D8D1B8}"/>
              </a:ext>
            </a:extLst>
          </p:cNvPr>
          <p:cNvSpPr/>
          <p:nvPr/>
        </p:nvSpPr>
        <p:spPr>
          <a:xfrm flipV="1">
            <a:off x="9976912" y="674359"/>
            <a:ext cx="1262743" cy="1157514"/>
          </a:xfrm>
          <a:prstGeom prst="blockArc">
            <a:avLst>
              <a:gd name="adj1" fmla="val 10516800"/>
              <a:gd name="adj2" fmla="val 16231721"/>
              <a:gd name="adj3" fmla="val 9391"/>
            </a:avLst>
          </a:prstGeom>
          <a:solidFill>
            <a:srgbClr val="FF000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006A28E-B487-D891-B668-534D89869829}"/>
              </a:ext>
            </a:extLst>
          </p:cNvPr>
          <p:cNvSpPr/>
          <p:nvPr/>
        </p:nvSpPr>
        <p:spPr>
          <a:xfrm>
            <a:off x="10267197" y="937430"/>
            <a:ext cx="682172" cy="63137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4620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8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</TotalTime>
  <Words>141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B Nazanin</vt:lpstr>
      <vt:lpstr>B Titr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Sara Ajam</cp:lastModifiedBy>
  <cp:revision>15</cp:revision>
  <dcterms:created xsi:type="dcterms:W3CDTF">2024-11-24T09:34:27Z</dcterms:created>
  <dcterms:modified xsi:type="dcterms:W3CDTF">2025-02-19T06:54:33Z</dcterms:modified>
</cp:coreProperties>
</file>